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6" r:id="rId11"/>
  </p:sldIdLst>
  <p:sldSz cx="18288000" cy="10287000"/>
  <p:notesSz cx="6858000" cy="9144000"/>
  <p:embeddedFontLst>
    <p:embeddedFont>
      <p:font typeface="ACADEMY ENGRAVED LET PLAIN:1.0" panose="02000000000000000000" pitchFamily="2" charset="0"/>
      <p:regular r:id="rId13"/>
    </p:embeddedFont>
    <p:embeddedFont>
      <p:font typeface="Calibri" panose="020F0502020204030204" pitchFamily="34" charset="0"/>
      <p:regular r:id="rId14"/>
      <p:bold r:id="rId15"/>
      <p:italic r:id="rId16"/>
      <p:boldItalic r:id="rId17"/>
    </p:embeddedFont>
    <p:embeddedFont>
      <p:font typeface="Clear Sans Regular Bold" panose="020B0603030202020304" pitchFamily="34" charset="0"/>
      <p:regular r:id="rId18"/>
    </p:embeddedFont>
    <p:embeddedFont>
      <p:font typeface="DM Sans" pitchFamily="2" charset="77"/>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71" autoAdjust="0"/>
  </p:normalViewPr>
  <p:slideViewPr>
    <p:cSldViewPr>
      <p:cViewPr varScale="1">
        <p:scale>
          <a:sx n="58" d="100"/>
          <a:sy n="58" d="100"/>
        </p:scale>
        <p:origin x="62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rot="21319729">
            <a:off x="1104900" y="824285"/>
            <a:ext cx="15811500"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416609" y="3441027"/>
            <a:ext cx="13613425" cy="2769989"/>
          </a:xfrm>
          <a:prstGeom prst="rect">
            <a:avLst/>
          </a:prstGeom>
        </p:spPr>
        <p:txBody>
          <a:bodyPr wrap="square" lIns="0" tIns="0" rIns="0" bIns="0" rtlCol="0" anchor="t">
            <a:spAutoFit/>
          </a:bodyPr>
          <a:lstStyle/>
          <a:p>
            <a:pPr algn="ctr"/>
            <a:r>
              <a:rPr lang="en-IN" sz="6000" b="1" dirty="0">
                <a:solidFill>
                  <a:srgbClr val="0E0E0E"/>
                </a:solidFill>
                <a:effectLst/>
                <a:latin typeface="Times New Roman" panose="02020603050405020304" pitchFamily="18" charset="0"/>
                <a:cs typeface="Times New Roman" panose="02020603050405020304" pitchFamily="18" charset="0"/>
              </a:rPr>
              <a:t>Advisory Engagement for Social Buzz: Scaling Big Data and Preparing for IPO Success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69359"/>
          </a:xfrm>
          <a:prstGeom prst="rect">
            <a:avLst/>
          </a:prstGeom>
        </p:spPr>
        <p:txBody>
          <a:bodyPr wrap="square" lIns="0" tIns="0" rIns="0" bIns="0" rtlCol="0" anchor="t">
            <a:spAutoFit/>
          </a:bodyPr>
          <a:lstStyle/>
          <a:p>
            <a:pPr>
              <a:lnSpc>
                <a:spcPts val="3640"/>
              </a:lnSpc>
            </a:pPr>
            <a:r>
              <a:rPr lang="en-US" sz="3200" spc="-26" dirty="0">
                <a:solidFill>
                  <a:srgbClr val="FFFFFF"/>
                </a:solidFill>
                <a:latin typeface="Apple Chancery" panose="03020702040506060504" pitchFamily="66" charset="-79"/>
                <a:cs typeface="Apple Chancery" panose="03020702040506060504" pitchFamily="66" charset="-79"/>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8818324" cy="1292662"/>
          </a:xfrm>
          <a:prstGeom prst="rect">
            <a:avLst/>
          </a:prstGeom>
        </p:spPr>
        <p:txBody>
          <a:bodyPr wrap="square" lIns="0" tIns="0" rIns="0" bIns="0" rtlCol="0" anchor="t">
            <a:spAutoFit/>
          </a:bodyPr>
          <a:lstStyle/>
          <a:p>
            <a:pPr algn="r">
              <a:lnSpc>
                <a:spcPts val="9600"/>
              </a:lnSpc>
            </a:pPr>
            <a:r>
              <a:rPr lang="en-US" sz="9600" spc="-80" dirty="0">
                <a:solidFill>
                  <a:srgbClr val="FFFFFF"/>
                </a:solidFill>
                <a:latin typeface="Apple Chancery" panose="03020702040506060504" pitchFamily="66" charset="-79"/>
                <a:cs typeface="Apple Chancery" panose="03020702040506060504" pitchFamily="66" charset="-79"/>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3295" y="2167499"/>
            <a:ext cx="13461409" cy="7150514"/>
            <a:chOff x="0" y="0"/>
            <a:chExt cx="11564591" cy="6044833"/>
          </a:xfrm>
        </p:grpSpPr>
        <p:sp>
          <p:nvSpPr>
            <p:cNvPr id="3" name="TextBox 3"/>
            <p:cNvSpPr txBox="1"/>
            <p:nvPr/>
          </p:nvSpPr>
          <p:spPr>
            <a:xfrm>
              <a:off x="0" y="0"/>
              <a:ext cx="11564591" cy="3391697"/>
            </a:xfrm>
            <a:prstGeom prst="rect">
              <a:avLst/>
            </a:prstGeom>
          </p:spPr>
          <p:txBody>
            <a:bodyPr lIns="0" tIns="0" rIns="0" bIns="0" rtlCol="0" anchor="t">
              <a:spAutoFit/>
            </a:bodyPr>
            <a:lstStyle/>
            <a:p>
              <a:pPr>
                <a:lnSpc>
                  <a:spcPts val="9600"/>
                </a:lnSpc>
              </a:pPr>
              <a:r>
                <a:rPr lang="en-US" sz="115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3746667"/>
            </a:xfrm>
            <a:prstGeom prst="rect">
              <a:avLst/>
            </a:prstGeom>
          </p:spPr>
          <p:txBody>
            <a:bodyPr lIns="0" tIns="0" rIns="0" bIns="0" rtlCol="0" anchor="t">
              <a:spAutoFit/>
            </a:bodyPr>
            <a:lstStyle/>
            <a:p>
              <a:pPr marL="457200" indent="-457200">
                <a:buFont typeface="Wingdings" pitchFamily="2" charset="2"/>
                <a:buChar char="Ø"/>
              </a:pPr>
              <a:r>
                <a:rPr lang="en-US" sz="4800" spc="-19" dirty="0">
                  <a:solidFill>
                    <a:srgbClr val="000000"/>
                  </a:solidFill>
                  <a:latin typeface="ACADEMY ENGRAVED LET PLAIN:1.0" panose="02000000000000000000" pitchFamily="2" charset="0"/>
                </a:rPr>
                <a:t>Project recap</a:t>
              </a:r>
            </a:p>
            <a:p>
              <a:pPr marL="457200" indent="-457200">
                <a:buFont typeface="Wingdings" pitchFamily="2" charset="2"/>
                <a:buChar char="Ø"/>
              </a:pPr>
              <a:r>
                <a:rPr lang="en-US" sz="4800" spc="-19" dirty="0">
                  <a:solidFill>
                    <a:srgbClr val="000000"/>
                  </a:solidFill>
                  <a:latin typeface="ACADEMY ENGRAVED LET PLAIN:1.0" panose="02000000000000000000" pitchFamily="2" charset="0"/>
                </a:rPr>
                <a:t>Problem</a:t>
              </a:r>
            </a:p>
            <a:p>
              <a:pPr marL="457200" indent="-457200" algn="just">
                <a:buFont typeface="Wingdings" pitchFamily="2" charset="2"/>
                <a:buChar char="Ø"/>
              </a:pPr>
              <a:r>
                <a:rPr lang="en-US" sz="4800" spc="-19" dirty="0">
                  <a:solidFill>
                    <a:srgbClr val="000000"/>
                  </a:solidFill>
                  <a:latin typeface="ACADEMY ENGRAVED LET PLAIN:1.0" panose="02000000000000000000" pitchFamily="2" charset="0"/>
                </a:rPr>
                <a:t>The Analytics team</a:t>
              </a:r>
            </a:p>
            <a:p>
              <a:pPr marL="457200" indent="-457200">
                <a:buFont typeface="Wingdings" pitchFamily="2" charset="2"/>
                <a:buChar char="Ø"/>
              </a:pPr>
              <a:r>
                <a:rPr lang="en-US" sz="4800" spc="-19" dirty="0">
                  <a:solidFill>
                    <a:srgbClr val="000000"/>
                  </a:solidFill>
                  <a:latin typeface="ACADEMY ENGRAVED LET PLAIN:1.0" panose="02000000000000000000" pitchFamily="2" charset="0"/>
                </a:rPr>
                <a:t>Process</a:t>
              </a:r>
            </a:p>
            <a:p>
              <a:pPr marL="457200" indent="-457200">
                <a:buFont typeface="Wingdings" pitchFamily="2" charset="2"/>
                <a:buChar char="Ø"/>
              </a:pPr>
              <a:r>
                <a:rPr lang="en-US" sz="4800" spc="-19" dirty="0">
                  <a:solidFill>
                    <a:srgbClr val="000000"/>
                  </a:solidFill>
                  <a:latin typeface="ACADEMY ENGRAVED LET PLAIN:1.0" panose="02000000000000000000" pitchFamily="2" charset="0"/>
                </a:rPr>
                <a:t>Insights</a:t>
              </a:r>
            </a:p>
            <a:p>
              <a:pPr marL="457200" indent="-457200">
                <a:buFont typeface="Wingdings" pitchFamily="2" charset="2"/>
                <a:buChar char="Ø"/>
              </a:pPr>
              <a:r>
                <a:rPr lang="en-US" sz="4800" spc="-19" dirty="0">
                  <a:solidFill>
                    <a:srgbClr val="000000"/>
                  </a:solidFill>
                  <a:latin typeface="ACADEMY ENGRAVED LET PLAIN:1.0" panose="02000000000000000000" pitchFamily="2"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8499198" y="2005584"/>
            <a:ext cx="9484002" cy="6275832"/>
          </a:xfrm>
          <a:prstGeom prst="rect">
            <a:avLst/>
          </a:prstGeom>
          <a:solidFill>
            <a:schemeClr val="bg1"/>
          </a:solidFill>
        </p:spPr>
        <p:txBody>
          <a:bodyPr/>
          <a:lstStyle/>
          <a:p>
            <a:pPr algn="ctr"/>
            <a:r>
              <a:rPr lang="en-IN" sz="2800" b="1" dirty="0">
                <a:solidFill>
                  <a:srgbClr val="0E0E0E"/>
                </a:solidFill>
                <a:effectLst/>
                <a:latin typeface=".SF NS"/>
              </a:rPr>
              <a:t>Advisory Engagement for Social Buzz</a:t>
            </a:r>
            <a:endParaRPr lang="en-IN" sz="2800" dirty="0">
              <a:solidFill>
                <a:srgbClr val="0E0E0E"/>
              </a:solidFill>
              <a:effectLst/>
              <a:latin typeface=".SF NS"/>
            </a:endParaRPr>
          </a:p>
          <a:p>
            <a:pPr algn="just"/>
            <a:endParaRPr lang="en-IN" sz="2800" dirty="0">
              <a:solidFill>
                <a:srgbClr val="0E0E0E"/>
              </a:solidFill>
              <a:effectLst/>
              <a:latin typeface=".SF NS"/>
            </a:endParaRPr>
          </a:p>
          <a:p>
            <a:pPr algn="just"/>
            <a:r>
              <a:rPr lang="en-IN" sz="2800" dirty="0">
                <a:solidFill>
                  <a:srgbClr val="0E0E0E"/>
                </a:solidFill>
                <a:effectLst/>
                <a:latin typeface=".SF NS"/>
              </a:rPr>
              <a:t>Social Buzz, a fast-growing social media and content creation platform with over 500 million active users, sought external expertise to manage their scaling process and prepare for an upcoming IPO. Over a 3-month period, our team conducted a comprehensive audit of their big data practices, offered IPO readiness recommendations, and </a:t>
            </a:r>
            <a:r>
              <a:rPr lang="en-IN" sz="2800" dirty="0" err="1">
                <a:solidFill>
                  <a:srgbClr val="0E0E0E"/>
                </a:solidFill>
                <a:effectLst/>
                <a:latin typeface=".SF NS"/>
              </a:rPr>
              <a:t>analyzed</a:t>
            </a:r>
            <a:r>
              <a:rPr lang="en-IN" sz="2800" dirty="0">
                <a:solidFill>
                  <a:srgbClr val="0E0E0E"/>
                </a:solidFill>
                <a:effectLst/>
                <a:latin typeface=".SF NS"/>
              </a:rPr>
              <a:t> content categories to highlight key engagement trends. We provided guidance on big data best practices, conducted on-site audits, stress-tested their technology, and facilitated workshops with their data team to strengthen their technical infrastructure. This project successfully laid the foundation for Social Buzz’s continued growth and IPO success.</a:t>
            </a:r>
          </a:p>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style>
          <a:lnRef idx="2">
            <a:schemeClr val="accent1"/>
          </a:lnRef>
          <a:fillRef idx="1">
            <a:schemeClr val="lt1"/>
          </a:fillRef>
          <a:effectRef idx="0">
            <a:schemeClr val="accent1"/>
          </a:effectRef>
          <a:fontRef idx="minor">
            <a:schemeClr val="dk1"/>
          </a:fontRef>
        </p:style>
        <p:txBody>
          <a:bodyPr lIns="0" tIns="0" rIns="0" bIns="0" rtlCol="0" anchor="t">
            <a:spAutoFit/>
          </a:bodyPr>
          <a:lstStyle/>
          <a:p>
            <a:pPr algn="ctr">
              <a:lnSpc>
                <a:spcPts val="9600"/>
              </a:lnSpc>
            </a:pPr>
            <a:r>
              <a:rPr lang="en-US" sz="8000" spc="-80" dirty="0">
                <a:ln>
                  <a:solidFill>
                    <a:sysClr val="windowText" lastClr="000000"/>
                  </a:solidFill>
                </a:ln>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2689508" y="1797992"/>
            <a:ext cx="5311099" cy="7460308"/>
          </a:xfrm>
          <a:prstGeom prst="rect">
            <a:avLst/>
          </a:prstGeom>
        </p:spPr>
      </p:pic>
      <p:sp>
        <p:nvSpPr>
          <p:cNvPr id="21" name="TextBox 21"/>
          <p:cNvSpPr txBox="1"/>
          <p:nvPr/>
        </p:nvSpPr>
        <p:spPr>
          <a:xfrm>
            <a:off x="2845976" y="1765190"/>
            <a:ext cx="5786869" cy="1231106"/>
          </a:xfrm>
          <a:prstGeom prst="rect">
            <a:avLst/>
          </a:prstGeom>
        </p:spPr>
        <p:txBody>
          <a:bodyPr lIns="0" tIns="0" rIns="0" bIns="0" rtlCol="0" anchor="t">
            <a:spAutoFit/>
          </a:bodyPr>
          <a:lstStyle/>
          <a:p>
            <a:pPr algn="ct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Problem</a:t>
            </a:r>
          </a:p>
        </p:txBody>
      </p:sp>
      <p:sp>
        <p:nvSpPr>
          <p:cNvPr id="22" name="TextBox 21">
            <a:extLst>
              <a:ext uri="{FF2B5EF4-FFF2-40B4-BE49-F238E27FC236}">
                <a16:creationId xmlns:a16="http://schemas.microsoft.com/office/drawing/2014/main" id="{3AE05E20-23B4-33A1-FB1D-0E09F656E3FB}"/>
              </a:ext>
            </a:extLst>
          </p:cNvPr>
          <p:cNvSpPr txBox="1"/>
          <p:nvPr/>
        </p:nvSpPr>
        <p:spPr>
          <a:xfrm>
            <a:off x="287394" y="3540059"/>
            <a:ext cx="12133206" cy="483209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IN" sz="2800" dirty="0">
                <a:solidFill>
                  <a:schemeClr val="bg1"/>
                </a:solidFill>
                <a:effectLst/>
                <a:latin typeface="Times New Roman" panose="02020603050405020304" pitchFamily="18" charset="0"/>
                <a:cs typeface="Times New Roman" panose="02020603050405020304" pitchFamily="18" charset="0"/>
              </a:rPr>
              <a:t>1. </a:t>
            </a:r>
            <a:r>
              <a:rPr lang="en-IN" sz="2800" b="1" dirty="0">
                <a:solidFill>
                  <a:schemeClr val="bg1"/>
                </a:solidFill>
                <a:effectLst/>
                <a:latin typeface="Times New Roman" panose="02020603050405020304" pitchFamily="18" charset="0"/>
                <a:cs typeface="Times New Roman" panose="02020603050405020304" pitchFamily="18" charset="0"/>
              </a:rPr>
              <a:t>Data Volume Management</a:t>
            </a:r>
            <a:r>
              <a:rPr lang="en-IN" sz="2800" dirty="0">
                <a:solidFill>
                  <a:schemeClr val="bg1"/>
                </a:solidFill>
                <a:effectLst/>
                <a:latin typeface="Times New Roman" panose="02020603050405020304" pitchFamily="18" charset="0"/>
                <a:cs typeface="Times New Roman" panose="02020603050405020304" pitchFamily="18" charset="0"/>
              </a:rPr>
              <a:t>: How can Social Buzz enhance its infrastructure to accommodate and process increasing volumes of data without compromising performance?</a:t>
            </a:r>
          </a:p>
          <a:p>
            <a:r>
              <a:rPr lang="en-IN" sz="2800" dirty="0">
                <a:solidFill>
                  <a:schemeClr val="bg1"/>
                </a:solidFill>
                <a:effectLst/>
                <a:latin typeface="Times New Roman" panose="02020603050405020304" pitchFamily="18" charset="0"/>
                <a:cs typeface="Times New Roman" panose="02020603050405020304" pitchFamily="18" charset="0"/>
              </a:rPr>
              <a:t>2. </a:t>
            </a:r>
            <a:r>
              <a:rPr lang="en-IN" sz="2800" b="1" dirty="0">
                <a:solidFill>
                  <a:schemeClr val="bg1"/>
                </a:solidFill>
                <a:effectLst/>
                <a:latin typeface="Times New Roman" panose="02020603050405020304" pitchFamily="18" charset="0"/>
                <a:cs typeface="Times New Roman" panose="02020603050405020304" pitchFamily="18" charset="0"/>
              </a:rPr>
              <a:t>Data Quality Assurance</a:t>
            </a:r>
            <a:r>
              <a:rPr lang="en-IN" sz="2800" dirty="0">
                <a:solidFill>
                  <a:schemeClr val="bg1"/>
                </a:solidFill>
                <a:effectLst/>
                <a:latin typeface="Times New Roman" panose="02020603050405020304" pitchFamily="18" charset="0"/>
                <a:cs typeface="Times New Roman" panose="02020603050405020304" pitchFamily="18" charset="0"/>
              </a:rPr>
              <a:t>: What measures can be implemented to maintain the quality and integrity of data being collected and </a:t>
            </a:r>
            <a:r>
              <a:rPr lang="en-IN" sz="2800" dirty="0" err="1">
                <a:solidFill>
                  <a:schemeClr val="bg1"/>
                </a:solidFill>
                <a:effectLst/>
                <a:latin typeface="Times New Roman" panose="02020603050405020304" pitchFamily="18" charset="0"/>
                <a:cs typeface="Times New Roman" panose="02020603050405020304" pitchFamily="18" charset="0"/>
              </a:rPr>
              <a:t>analyzed</a:t>
            </a:r>
            <a:r>
              <a:rPr lang="en-IN" sz="2800" dirty="0">
                <a:solidFill>
                  <a:schemeClr val="bg1"/>
                </a:solidFill>
                <a:effectLst/>
                <a:latin typeface="Times New Roman" panose="02020603050405020304" pitchFamily="18" charset="0"/>
                <a:cs typeface="Times New Roman" panose="02020603050405020304" pitchFamily="18" charset="0"/>
              </a:rPr>
              <a:t>?</a:t>
            </a:r>
          </a:p>
          <a:p>
            <a:r>
              <a:rPr lang="en-IN" sz="2800" dirty="0">
                <a:solidFill>
                  <a:schemeClr val="bg1"/>
                </a:solidFill>
                <a:effectLst/>
                <a:latin typeface="Times New Roman" panose="02020603050405020304" pitchFamily="18" charset="0"/>
                <a:cs typeface="Times New Roman" panose="02020603050405020304" pitchFamily="18" charset="0"/>
              </a:rPr>
              <a:t>3. </a:t>
            </a:r>
            <a:r>
              <a:rPr lang="en-IN" sz="2800" b="1" dirty="0">
                <a:solidFill>
                  <a:schemeClr val="bg1"/>
                </a:solidFill>
                <a:effectLst/>
                <a:latin typeface="Times New Roman" panose="02020603050405020304" pitchFamily="18" charset="0"/>
                <a:cs typeface="Times New Roman" panose="02020603050405020304" pitchFamily="18" charset="0"/>
              </a:rPr>
              <a:t>Real-Time Analytics</a:t>
            </a:r>
            <a:r>
              <a:rPr lang="en-IN" sz="2800" dirty="0">
                <a:solidFill>
                  <a:schemeClr val="bg1"/>
                </a:solidFill>
                <a:effectLst/>
                <a:latin typeface="Times New Roman" panose="02020603050405020304" pitchFamily="18" charset="0"/>
                <a:cs typeface="Times New Roman" panose="02020603050405020304" pitchFamily="18" charset="0"/>
              </a:rPr>
              <a:t>: How can Social Buzz achieve real-time data analytics to provide users with timely insights and trending content?</a:t>
            </a:r>
          </a:p>
          <a:p>
            <a:r>
              <a:rPr lang="en-IN" sz="2800" dirty="0">
                <a:solidFill>
                  <a:schemeClr val="bg1"/>
                </a:solidFill>
                <a:effectLst/>
                <a:latin typeface="Times New Roman" panose="02020603050405020304" pitchFamily="18" charset="0"/>
                <a:cs typeface="Times New Roman" panose="02020603050405020304" pitchFamily="18" charset="0"/>
              </a:rPr>
              <a:t>4. </a:t>
            </a:r>
            <a:r>
              <a:rPr lang="en-IN" sz="2800" b="1" dirty="0">
                <a:solidFill>
                  <a:schemeClr val="bg1"/>
                </a:solidFill>
                <a:effectLst/>
                <a:latin typeface="Times New Roman" panose="02020603050405020304" pitchFamily="18" charset="0"/>
                <a:cs typeface="Times New Roman" panose="02020603050405020304" pitchFamily="18" charset="0"/>
              </a:rPr>
              <a:t>Scalability for Future Growth</a:t>
            </a:r>
            <a:r>
              <a:rPr lang="en-IN" sz="2800" dirty="0">
                <a:solidFill>
                  <a:schemeClr val="bg1"/>
                </a:solidFill>
                <a:effectLst/>
                <a:latin typeface="Times New Roman" panose="02020603050405020304" pitchFamily="18" charset="0"/>
                <a:cs typeface="Times New Roman" panose="02020603050405020304" pitchFamily="18" charset="0"/>
              </a:rPr>
              <a:t>: What strategic decisions should be made to ensure that the data architecture can scale effectively as the user base continues to expand?</a:t>
            </a:r>
          </a:p>
          <a:p>
            <a:endParaRPr lang="en-US"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rot="19048549">
            <a:off x="950704" y="4346185"/>
            <a:ext cx="8837308" cy="1231106"/>
          </a:xfrm>
          <a:prstGeom prst="rect">
            <a:avLst/>
          </a:prstGeom>
        </p:spPr>
        <p:txBody>
          <a:bodyPr wrap="square" lIns="0" tIns="0" rIns="0" bIns="0" rtlCol="0" anchor="t">
            <a:spAutoFit/>
          </a:bodyPr>
          <a:lstStyle/>
          <a:p>
            <a:pPr algn="ctr">
              <a:lnSpc>
                <a:spcPts val="9600"/>
              </a:lnSpc>
            </a:pPr>
            <a:r>
              <a:rPr lang="en-US" sz="8000" u="sng" spc="-80" dirty="0">
                <a:solidFill>
                  <a:srgbClr val="000000"/>
                </a:solidFill>
                <a:latin typeface="Graphik Regular" panose="020B0503030202060203" pitchFamily="34" charset="0"/>
              </a:rPr>
              <a:t>The Analytics team</a:t>
            </a:r>
          </a:p>
        </p:txBody>
      </p:sp>
      <p:sp>
        <p:nvSpPr>
          <p:cNvPr id="33" name="TextBox 32">
            <a:extLst>
              <a:ext uri="{FF2B5EF4-FFF2-40B4-BE49-F238E27FC236}">
                <a16:creationId xmlns:a16="http://schemas.microsoft.com/office/drawing/2014/main" id="{26813584-BDA9-05FC-B5CC-DDEBA1F66908}"/>
              </a:ext>
            </a:extLst>
          </p:cNvPr>
          <p:cNvSpPr txBox="1"/>
          <p:nvPr/>
        </p:nvSpPr>
        <p:spPr>
          <a:xfrm>
            <a:off x="13994017" y="1604566"/>
            <a:ext cx="5948081" cy="1015663"/>
          </a:xfrm>
          <a:prstGeom prst="rect">
            <a:avLst/>
          </a:prstGeom>
          <a:noFill/>
        </p:spPr>
        <p:txBody>
          <a:bodyPr wrap="square">
            <a:spAutoFit/>
          </a:bodyPr>
          <a:lstStyle/>
          <a:p>
            <a:r>
              <a:rPr lang="en-IN" sz="3600" b="0" i="0" dirty="0">
                <a:solidFill>
                  <a:srgbClr val="000000"/>
                </a:solidFill>
                <a:effectLst/>
                <a:latin typeface="DM Sans" panose="020F0502020204030204" pitchFamily="34" charset="0"/>
              </a:rPr>
              <a:t>Andrew Fleming </a:t>
            </a:r>
            <a:endParaRPr lang="en-IN" sz="3600" dirty="0">
              <a:solidFill>
                <a:srgbClr val="000000"/>
              </a:solidFill>
              <a:latin typeface="DM Sans" panose="020F0502020204030204" pitchFamily="34" charset="0"/>
            </a:endParaRPr>
          </a:p>
          <a:p>
            <a:r>
              <a:rPr lang="en-IN" sz="2400" b="0" i="0" dirty="0">
                <a:solidFill>
                  <a:srgbClr val="000000"/>
                </a:solidFill>
                <a:effectLst/>
                <a:latin typeface="DM Sans" panose="020F0502020204030204" pitchFamily="34" charset="0"/>
              </a:rPr>
              <a:t>(Chief Technical Architect</a:t>
            </a:r>
            <a:r>
              <a:rPr lang="en-IN" sz="1600" b="0" i="0" dirty="0">
                <a:solidFill>
                  <a:srgbClr val="000000"/>
                </a:solidFill>
                <a:effectLst/>
                <a:latin typeface="DM Sans" panose="020F0502020204030204" pitchFamily="34" charset="0"/>
              </a:rPr>
              <a:t>)</a:t>
            </a:r>
          </a:p>
        </p:txBody>
      </p:sp>
      <p:sp>
        <p:nvSpPr>
          <p:cNvPr id="35" name="TextBox 34">
            <a:extLst>
              <a:ext uri="{FF2B5EF4-FFF2-40B4-BE49-F238E27FC236}">
                <a16:creationId xmlns:a16="http://schemas.microsoft.com/office/drawing/2014/main" id="{F33D5FA3-26CD-976E-45E2-12DC775A4E0D}"/>
              </a:ext>
            </a:extLst>
          </p:cNvPr>
          <p:cNvSpPr txBox="1"/>
          <p:nvPr/>
        </p:nvSpPr>
        <p:spPr>
          <a:xfrm>
            <a:off x="14311677" y="4555782"/>
            <a:ext cx="4159405" cy="1015663"/>
          </a:xfrm>
          <a:prstGeom prst="rect">
            <a:avLst/>
          </a:prstGeom>
          <a:noFill/>
        </p:spPr>
        <p:txBody>
          <a:bodyPr wrap="square">
            <a:spAutoFit/>
          </a:bodyPr>
          <a:lstStyle/>
          <a:p>
            <a:r>
              <a:rPr lang="en-IN" sz="3600" b="0" i="0" dirty="0">
                <a:solidFill>
                  <a:srgbClr val="000000"/>
                </a:solidFill>
                <a:effectLst/>
                <a:latin typeface="DM Sans" panose="020F0502020204030204" pitchFamily="34" charset="0"/>
              </a:rPr>
              <a:t>Marcus </a:t>
            </a:r>
            <a:r>
              <a:rPr lang="en-IN" sz="3600" b="0" i="0" dirty="0" err="1">
                <a:solidFill>
                  <a:srgbClr val="000000"/>
                </a:solidFill>
                <a:effectLst/>
                <a:latin typeface="DM Sans" panose="020F0502020204030204" pitchFamily="34" charset="0"/>
              </a:rPr>
              <a:t>Rompton</a:t>
            </a:r>
            <a:r>
              <a:rPr lang="en-IN" sz="3600" b="0" i="0" dirty="0">
                <a:solidFill>
                  <a:srgbClr val="000000"/>
                </a:solidFill>
                <a:effectLst/>
                <a:latin typeface="DM Sans" panose="020F0502020204030204" pitchFamily="34" charset="0"/>
              </a:rPr>
              <a:t> </a:t>
            </a:r>
          </a:p>
          <a:p>
            <a:r>
              <a:rPr lang="en-IN" sz="2400" b="0" i="0" dirty="0">
                <a:solidFill>
                  <a:srgbClr val="000000"/>
                </a:solidFill>
                <a:effectLst/>
                <a:latin typeface="DM Sans" panose="020F0502020204030204" pitchFamily="34" charset="0"/>
              </a:rPr>
              <a:t>(Senior Principle)</a:t>
            </a:r>
          </a:p>
        </p:txBody>
      </p:sp>
      <p:sp>
        <p:nvSpPr>
          <p:cNvPr id="37" name="TextBox 36">
            <a:extLst>
              <a:ext uri="{FF2B5EF4-FFF2-40B4-BE49-F238E27FC236}">
                <a16:creationId xmlns:a16="http://schemas.microsoft.com/office/drawing/2014/main" id="{BFEEA20E-6198-41AB-8CCA-C7B816D9BB2E}"/>
              </a:ext>
            </a:extLst>
          </p:cNvPr>
          <p:cNvSpPr txBox="1"/>
          <p:nvPr/>
        </p:nvSpPr>
        <p:spPr>
          <a:xfrm>
            <a:off x="14182222" y="7173163"/>
            <a:ext cx="4259123" cy="1077218"/>
          </a:xfrm>
          <a:prstGeom prst="rect">
            <a:avLst/>
          </a:prstGeom>
          <a:noFill/>
        </p:spPr>
        <p:txBody>
          <a:bodyPr wrap="square">
            <a:spAutoFit/>
          </a:bodyPr>
          <a:lstStyle/>
          <a:p>
            <a:r>
              <a:rPr lang="en-IN" sz="3600" b="0" i="0" dirty="0" err="1">
                <a:solidFill>
                  <a:srgbClr val="000000"/>
                </a:solidFill>
                <a:effectLst/>
                <a:latin typeface="DM Sans" panose="020F0502020204030204" pitchFamily="34" charset="0"/>
              </a:rPr>
              <a:t>Mahammed</a:t>
            </a:r>
            <a:r>
              <a:rPr lang="en-IN" sz="3600" b="0" i="0" dirty="0">
                <a:solidFill>
                  <a:srgbClr val="000000"/>
                </a:solidFill>
                <a:effectLst/>
                <a:latin typeface="DM Sans" panose="020F0502020204030204" pitchFamily="34" charset="0"/>
              </a:rPr>
              <a:t> </a:t>
            </a:r>
            <a:r>
              <a:rPr lang="en-IN" sz="3600" b="0" i="0" dirty="0" err="1">
                <a:solidFill>
                  <a:srgbClr val="000000"/>
                </a:solidFill>
                <a:effectLst/>
                <a:latin typeface="DM Sans" panose="020F0502020204030204" pitchFamily="34" charset="0"/>
              </a:rPr>
              <a:t>Faizan</a:t>
            </a:r>
            <a:r>
              <a:rPr lang="en-IN" sz="3600" b="0" i="0" dirty="0">
                <a:solidFill>
                  <a:srgbClr val="000000"/>
                </a:solidFill>
                <a:effectLst/>
                <a:latin typeface="DM Sans" panose="020F0502020204030204" pitchFamily="34" charset="0"/>
              </a:rPr>
              <a:t> </a:t>
            </a:r>
          </a:p>
          <a:p>
            <a:r>
              <a:rPr lang="en-IN" sz="2800" b="0" i="0" dirty="0">
                <a:solidFill>
                  <a:srgbClr val="000000"/>
                </a:solidFill>
                <a:effectLst/>
                <a:latin typeface="DM Sans" panose="020F0502020204030204" pitchFamily="34" charset="0"/>
              </a:rPr>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1579BA12-5329-BC3D-71B3-BB8FD2687897}"/>
              </a:ext>
            </a:extLst>
          </p:cNvPr>
          <p:cNvSpPr txBox="1"/>
          <p:nvPr/>
        </p:nvSpPr>
        <p:spPr>
          <a:xfrm>
            <a:off x="4151614" y="1416244"/>
            <a:ext cx="9105154" cy="646331"/>
          </a:xfrm>
          <a:prstGeom prst="rect">
            <a:avLst/>
          </a:prstGeom>
          <a:noFill/>
        </p:spPr>
        <p:txBody>
          <a:bodyPr wrap="square" rtlCol="0">
            <a:spAutoFit/>
          </a:bodyPr>
          <a:lstStyle/>
          <a:p>
            <a:r>
              <a:rPr lang="en-US" sz="3600" dirty="0">
                <a:solidFill>
                  <a:schemeClr val="bg1"/>
                </a:solidFill>
              </a:rPr>
              <a:t>Proper datasets selection</a:t>
            </a:r>
          </a:p>
        </p:txBody>
      </p:sp>
      <p:sp>
        <p:nvSpPr>
          <p:cNvPr id="41" name="TextBox 40">
            <a:extLst>
              <a:ext uri="{FF2B5EF4-FFF2-40B4-BE49-F238E27FC236}">
                <a16:creationId xmlns:a16="http://schemas.microsoft.com/office/drawing/2014/main" id="{E89AEFBD-69A1-A4C3-A5E9-A650996D6AEA}"/>
              </a:ext>
            </a:extLst>
          </p:cNvPr>
          <p:cNvSpPr txBox="1"/>
          <p:nvPr/>
        </p:nvSpPr>
        <p:spPr>
          <a:xfrm>
            <a:off x="5852377" y="2864090"/>
            <a:ext cx="9105154" cy="646331"/>
          </a:xfrm>
          <a:prstGeom prst="rect">
            <a:avLst/>
          </a:prstGeom>
          <a:noFill/>
        </p:spPr>
        <p:txBody>
          <a:bodyPr wrap="square" rtlCol="0">
            <a:spAutoFit/>
          </a:bodyPr>
          <a:lstStyle/>
          <a:p>
            <a:r>
              <a:rPr lang="en-US" sz="3600" dirty="0">
                <a:solidFill>
                  <a:schemeClr val="bg1"/>
                </a:solidFill>
              </a:rPr>
              <a:t>Performing data cleansing ops </a:t>
            </a:r>
          </a:p>
        </p:txBody>
      </p:sp>
      <p:sp>
        <p:nvSpPr>
          <p:cNvPr id="42" name="TextBox 41">
            <a:extLst>
              <a:ext uri="{FF2B5EF4-FFF2-40B4-BE49-F238E27FC236}">
                <a16:creationId xmlns:a16="http://schemas.microsoft.com/office/drawing/2014/main" id="{086AF49A-FEF4-F18F-EF20-D33DC34F3995}"/>
              </a:ext>
            </a:extLst>
          </p:cNvPr>
          <p:cNvSpPr txBox="1"/>
          <p:nvPr/>
        </p:nvSpPr>
        <p:spPr>
          <a:xfrm>
            <a:off x="7652004" y="4465842"/>
            <a:ext cx="9105154" cy="646331"/>
          </a:xfrm>
          <a:prstGeom prst="rect">
            <a:avLst/>
          </a:prstGeom>
          <a:noFill/>
        </p:spPr>
        <p:txBody>
          <a:bodyPr wrap="square" rtlCol="0">
            <a:spAutoFit/>
          </a:bodyPr>
          <a:lstStyle/>
          <a:p>
            <a:r>
              <a:rPr lang="en-US" sz="3600" dirty="0">
                <a:solidFill>
                  <a:schemeClr val="bg1"/>
                </a:solidFill>
              </a:rPr>
              <a:t>Performing Transformation Activities</a:t>
            </a:r>
          </a:p>
        </p:txBody>
      </p:sp>
      <p:sp>
        <p:nvSpPr>
          <p:cNvPr id="43" name="TextBox 42">
            <a:extLst>
              <a:ext uri="{FF2B5EF4-FFF2-40B4-BE49-F238E27FC236}">
                <a16:creationId xmlns:a16="http://schemas.microsoft.com/office/drawing/2014/main" id="{46E6C6DF-74E8-A988-0C20-4ECA20AE6BE3}"/>
              </a:ext>
            </a:extLst>
          </p:cNvPr>
          <p:cNvSpPr txBox="1"/>
          <p:nvPr/>
        </p:nvSpPr>
        <p:spPr>
          <a:xfrm>
            <a:off x="9835116" y="6204766"/>
            <a:ext cx="9105154" cy="646331"/>
          </a:xfrm>
          <a:prstGeom prst="rect">
            <a:avLst/>
          </a:prstGeom>
          <a:noFill/>
        </p:spPr>
        <p:txBody>
          <a:bodyPr wrap="square" rtlCol="0">
            <a:spAutoFit/>
          </a:bodyPr>
          <a:lstStyle/>
          <a:p>
            <a:r>
              <a:rPr lang="en-US" sz="3600" dirty="0">
                <a:solidFill>
                  <a:schemeClr val="bg1"/>
                </a:solidFill>
              </a:rPr>
              <a:t>Performing Analytical Operation</a:t>
            </a:r>
          </a:p>
        </p:txBody>
      </p:sp>
      <p:sp>
        <p:nvSpPr>
          <p:cNvPr id="44" name="TextBox 43">
            <a:extLst>
              <a:ext uri="{FF2B5EF4-FFF2-40B4-BE49-F238E27FC236}">
                <a16:creationId xmlns:a16="http://schemas.microsoft.com/office/drawing/2014/main" id="{43435667-7DA8-22AA-A5AB-92E08EFFDDA3}"/>
              </a:ext>
            </a:extLst>
          </p:cNvPr>
          <p:cNvSpPr txBox="1"/>
          <p:nvPr/>
        </p:nvSpPr>
        <p:spPr>
          <a:xfrm>
            <a:off x="11397550" y="7975777"/>
            <a:ext cx="9105154" cy="646331"/>
          </a:xfrm>
          <a:prstGeom prst="rect">
            <a:avLst/>
          </a:prstGeom>
          <a:noFill/>
        </p:spPr>
        <p:txBody>
          <a:bodyPr wrap="square" rtlCol="0">
            <a:spAutoFit/>
          </a:bodyPr>
          <a:lstStyle/>
          <a:p>
            <a:r>
              <a:rPr lang="en-US" sz="3600" dirty="0">
                <a:solidFill>
                  <a:schemeClr val="bg1"/>
                </a:solidFill>
              </a:rPr>
              <a:t>Reporting &amp; Submission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6" name="Picture 15">
            <a:extLst>
              <a:ext uri="{FF2B5EF4-FFF2-40B4-BE49-F238E27FC236}">
                <a16:creationId xmlns:a16="http://schemas.microsoft.com/office/drawing/2014/main" id="{19449649-13C1-7F2B-4D1E-1B3DC4C9F524}"/>
              </a:ext>
            </a:extLst>
          </p:cNvPr>
          <p:cNvPicPr>
            <a:picLocks noChangeAspect="1"/>
          </p:cNvPicPr>
          <p:nvPr/>
        </p:nvPicPr>
        <p:blipFill>
          <a:blip r:embed="rId7"/>
          <a:stretch>
            <a:fillRect/>
          </a:stretch>
        </p:blipFill>
        <p:spPr>
          <a:xfrm>
            <a:off x="413788" y="2406779"/>
            <a:ext cx="10407741" cy="6412260"/>
          </a:xfrm>
          <a:prstGeom prst="rect">
            <a:avLst/>
          </a:prstGeom>
        </p:spPr>
      </p:pic>
      <p:sp>
        <p:nvSpPr>
          <p:cNvPr id="18" name="TextBox 17">
            <a:extLst>
              <a:ext uri="{FF2B5EF4-FFF2-40B4-BE49-F238E27FC236}">
                <a16:creationId xmlns:a16="http://schemas.microsoft.com/office/drawing/2014/main" id="{D968644A-9E1C-A1AD-95F6-5FF8604836E0}"/>
              </a:ext>
            </a:extLst>
          </p:cNvPr>
          <p:cNvSpPr txBox="1"/>
          <p:nvPr/>
        </p:nvSpPr>
        <p:spPr>
          <a:xfrm>
            <a:off x="11166770" y="1252617"/>
            <a:ext cx="6892629" cy="5016758"/>
          </a:xfrm>
          <a:prstGeom prst="rect">
            <a:avLst/>
          </a:prstGeom>
          <a:noFill/>
        </p:spPr>
        <p:txBody>
          <a:bodyPr wrap="square">
            <a:spAutoFit/>
          </a:bodyPr>
          <a:lstStyle/>
          <a:p>
            <a:pPr algn="just"/>
            <a:r>
              <a:rPr lang="en-IN" sz="3200" dirty="0">
                <a:solidFill>
                  <a:srgbClr val="0E0E0E"/>
                </a:solidFill>
                <a:effectLst/>
                <a:latin typeface="Times New Roman" panose="02020603050405020304" pitchFamily="18" charset="0"/>
              </a:rPr>
              <a:t>1. </a:t>
            </a:r>
            <a:r>
              <a:rPr lang="en-IN" sz="3200" b="1" dirty="0">
                <a:solidFill>
                  <a:srgbClr val="0E0E0E"/>
                </a:solidFill>
                <a:effectLst/>
                <a:latin typeface=".SF NS"/>
              </a:rPr>
              <a:t>Travel Leads the Pack</a:t>
            </a:r>
            <a:r>
              <a:rPr lang="en-IN" sz="3200" dirty="0">
                <a:solidFill>
                  <a:srgbClr val="0E0E0E"/>
                </a:solidFill>
                <a:effectLst/>
                <a:latin typeface=".SF NS"/>
              </a:rPr>
              <a:t>: With a total popularity score of 53,935, the travel category is the most popular among Social Buzz users. This suggests that content related to travel destinations, tips, and experiences resonates strongly with the platform’s audience, making it a prime area for further content development and engagement strategies.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a:extLst>
              <a:ext uri="{FF2B5EF4-FFF2-40B4-BE49-F238E27FC236}">
                <a16:creationId xmlns:a16="http://schemas.microsoft.com/office/drawing/2014/main" id="{95D50F46-6AC4-12FF-DFDE-B56E2F9060B6}"/>
              </a:ext>
            </a:extLst>
          </p:cNvPr>
          <p:cNvSpPr txBox="1"/>
          <p:nvPr/>
        </p:nvSpPr>
        <p:spPr>
          <a:xfrm>
            <a:off x="2453887" y="567211"/>
            <a:ext cx="15620463" cy="8002191"/>
          </a:xfrm>
          <a:prstGeom prst="rect">
            <a:avLst/>
          </a:prstGeom>
          <a:noFill/>
        </p:spPr>
        <p:txBody>
          <a:bodyPr wrap="square">
            <a:spAutoFit/>
          </a:bodyPr>
          <a:lstStyle/>
          <a:p>
            <a:pPr algn="just"/>
            <a:br>
              <a:rPr lang="en-IN" sz="3200" dirty="0">
                <a:solidFill>
                  <a:srgbClr val="0E0E0E"/>
                </a:solidFill>
                <a:effectLst/>
                <a:latin typeface=".SF NS"/>
              </a:rPr>
            </a:br>
            <a:endParaRPr lang="en-IN" sz="3200" dirty="0">
              <a:solidFill>
                <a:srgbClr val="0E0E0E"/>
              </a:solidFill>
              <a:effectLst/>
              <a:latin typeface=".SF NS"/>
            </a:endParaRPr>
          </a:p>
          <a:p>
            <a:pPr algn="just"/>
            <a:r>
              <a:rPr lang="en-IN" sz="3000" dirty="0">
                <a:solidFill>
                  <a:srgbClr val="0E0E0E"/>
                </a:solidFill>
                <a:effectLst/>
                <a:latin typeface="Times New Roman" panose="02020603050405020304" pitchFamily="18" charset="0"/>
              </a:rPr>
              <a:t>2. </a:t>
            </a:r>
            <a:r>
              <a:rPr lang="en-IN" sz="3000" b="1" dirty="0">
                <a:solidFill>
                  <a:srgbClr val="0E0E0E"/>
                </a:solidFill>
                <a:effectLst/>
                <a:latin typeface=".SF NS"/>
              </a:rPr>
              <a:t>Science and Healthy Eating Are Close Competitors</a:t>
            </a:r>
            <a:r>
              <a:rPr lang="en-IN" sz="3000" dirty="0">
                <a:solidFill>
                  <a:srgbClr val="0E0E0E"/>
                </a:solidFill>
                <a:effectLst/>
                <a:latin typeface=".SF NS"/>
              </a:rPr>
              <a:t>: The science category (53,657) and healthy eating category (52,745) are nearly tied in terms of popularity. Both topics cater to audiences interested in knowledge and well-being, indicating a strong demand for educational and health-conscious content.</a:t>
            </a:r>
          </a:p>
          <a:p>
            <a:pPr algn="just"/>
            <a:r>
              <a:rPr lang="en-IN" sz="3000" dirty="0">
                <a:solidFill>
                  <a:srgbClr val="0E0E0E"/>
                </a:solidFill>
                <a:effectLst/>
                <a:latin typeface="Times New Roman" panose="02020603050405020304" pitchFamily="18" charset="0"/>
              </a:rPr>
              <a:t>3. </a:t>
            </a:r>
            <a:r>
              <a:rPr lang="en-IN" sz="3000" b="1" dirty="0">
                <a:solidFill>
                  <a:srgbClr val="0E0E0E"/>
                </a:solidFill>
                <a:effectLst/>
                <a:latin typeface=".SF NS"/>
              </a:rPr>
              <a:t>Animal Content is Strong but Slightly Behind</a:t>
            </a:r>
            <a:r>
              <a:rPr lang="en-IN" sz="3000" dirty="0">
                <a:solidFill>
                  <a:srgbClr val="0E0E0E"/>
                </a:solidFill>
                <a:effectLst/>
                <a:latin typeface=".SF NS"/>
              </a:rPr>
              <a:t>: The animals category follows closely with a popularity score of 52,443, highlighting a strong user interest in content related to pets, wildlife, and animal welfare. This suggests an opportunity to expand engagement in animal-related topics, which are typically emotionally engaging and shareable.</a:t>
            </a:r>
          </a:p>
          <a:p>
            <a:pPr algn="just"/>
            <a:r>
              <a:rPr lang="en-IN" sz="3000" dirty="0">
                <a:solidFill>
                  <a:srgbClr val="0E0E0E"/>
                </a:solidFill>
                <a:effectLst/>
                <a:latin typeface="Times New Roman" panose="02020603050405020304" pitchFamily="18" charset="0"/>
              </a:rPr>
              <a:t>4. </a:t>
            </a:r>
            <a:r>
              <a:rPr lang="en-IN" sz="3000" b="1" dirty="0">
                <a:solidFill>
                  <a:srgbClr val="0E0E0E"/>
                </a:solidFill>
                <a:effectLst/>
                <a:latin typeface=".SF NS"/>
              </a:rPr>
              <a:t>Cooking Trails Other Categories</a:t>
            </a:r>
            <a:r>
              <a:rPr lang="en-IN" sz="3000" dirty="0">
                <a:solidFill>
                  <a:srgbClr val="0E0E0E"/>
                </a:solidFill>
                <a:effectLst/>
                <a:latin typeface=".SF NS"/>
              </a:rPr>
              <a:t>: Cooking content, while still popular with a score of 49,681, lags behind other categories. Though it’s a widely appealing topic, this gap may suggest that cooking content could benefit from more engaging formats or diverse recipe ideas to boost user interaction.</a:t>
            </a:r>
          </a:p>
          <a:p>
            <a:pPr algn="just"/>
            <a:r>
              <a:rPr lang="en-IN" sz="3000" dirty="0">
                <a:solidFill>
                  <a:srgbClr val="0E0E0E"/>
                </a:solidFill>
                <a:effectLst/>
                <a:latin typeface="Times New Roman" panose="02020603050405020304" pitchFamily="18" charset="0"/>
              </a:rPr>
              <a:t>5. </a:t>
            </a:r>
            <a:r>
              <a:rPr lang="en-IN" sz="3000" b="1" dirty="0">
                <a:solidFill>
                  <a:srgbClr val="0E0E0E"/>
                </a:solidFill>
                <a:effectLst/>
                <a:latin typeface=".SF NS"/>
              </a:rPr>
              <a:t>Balanced Distribution</a:t>
            </a:r>
            <a:r>
              <a:rPr lang="en-IN" sz="3000" dirty="0">
                <a:solidFill>
                  <a:srgbClr val="0E0E0E"/>
                </a:solidFill>
                <a:effectLst/>
                <a:latin typeface=".SF NS"/>
              </a:rPr>
              <a:t>: The total popularity scores show a relatively balanced interest in a variety of content categories, with no single category dominating the user base significantly. This diversity offers Social Buzz the flexibility to cater to different segments of their audience while emphasizing the top categories for growth.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699502" y="5074644"/>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699502" y="2298275"/>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699502" y="7851013"/>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4994182" y="1177754"/>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4DDEFB52-95DC-C7B7-30AB-2187CF4B7E8C}"/>
              </a:ext>
            </a:extLst>
          </p:cNvPr>
          <p:cNvSpPr txBox="1"/>
          <p:nvPr/>
        </p:nvSpPr>
        <p:spPr>
          <a:xfrm>
            <a:off x="10310534" y="980979"/>
            <a:ext cx="7584348" cy="6986528"/>
          </a:xfrm>
          <a:prstGeom prst="rect">
            <a:avLst/>
          </a:prstGeom>
          <a:noFill/>
        </p:spPr>
        <p:txBody>
          <a:bodyPr wrap="square">
            <a:spAutoFit/>
          </a:bodyPr>
          <a:lstStyle/>
          <a:p>
            <a:pPr algn="just"/>
            <a:r>
              <a:rPr lang="en-IN" sz="3200" dirty="0">
                <a:solidFill>
                  <a:srgbClr val="0E0E0E"/>
                </a:solidFill>
                <a:effectLst/>
                <a:latin typeface="Times New Roman" panose="02020603050405020304" pitchFamily="18" charset="0"/>
                <a:cs typeface="Times New Roman" panose="02020603050405020304" pitchFamily="18" charset="0"/>
              </a:rPr>
              <a:t>	The travel category ranks as the most popular on Social Buzz with a score of 53,935, followed closely by science (53,657) and healthy eating (52,745), indicating a strong user preference for topics related to exploration, knowledge, and wellness. Animal-related content also garners significant attention with a popularity score of 52,443, while cooking, though still widely appreciated, trails behind with a score of 49,681. Overall, the platform’s users show a balanced interest in a variety of content areas, offering opportunities to enhance engagement across these diverse categories.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697</Words>
  <Application>Microsoft Macintosh PowerPoint</Application>
  <PresentationFormat>Custom</PresentationFormat>
  <Paragraphs>66</Paragraphs>
  <Slides>10</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Times New Roman</vt:lpstr>
      <vt:lpstr>Clear Sans Regular Bold</vt:lpstr>
      <vt:lpstr>Calibri</vt:lpstr>
      <vt:lpstr>DM Sans</vt:lpstr>
      <vt:lpstr>Graphik Regular</vt:lpstr>
      <vt:lpstr>APPLE CHANCERY</vt:lpstr>
      <vt:lpstr>Wingdings</vt:lpstr>
      <vt:lpstr>ACADEMY ENGRAVED LET PLAIN:1.0</vt:lpstr>
      <vt:lpstr>.SF 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Mahammed Faizan</cp:lastModifiedBy>
  <cp:revision>9</cp:revision>
  <dcterms:created xsi:type="dcterms:W3CDTF">2006-08-16T00:00:00Z</dcterms:created>
  <dcterms:modified xsi:type="dcterms:W3CDTF">2024-09-21T15:18:05Z</dcterms:modified>
  <dc:identifier>DAEhDyfaYKE</dc:identifier>
</cp:coreProperties>
</file>